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6" r:id="rId4"/>
  </p:sldMasterIdLst>
  <p:notesMasterIdLst>
    <p:notesMasterId r:id="rId24"/>
  </p:notesMasterIdLst>
  <p:handoutMasterIdLst>
    <p:handoutMasterId r:id="rId25"/>
  </p:handoutMasterIdLst>
  <p:sldIdLst>
    <p:sldId id="256" r:id="rId5"/>
    <p:sldId id="295" r:id="rId6"/>
    <p:sldId id="301" r:id="rId7"/>
    <p:sldId id="296" r:id="rId8"/>
    <p:sldId id="299" r:id="rId9"/>
    <p:sldId id="300" r:id="rId10"/>
    <p:sldId id="302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03" r:id="rId21"/>
    <p:sldId id="305" r:id="rId22"/>
    <p:sldId id="30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755"/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11114-EFB7-4D6F-9516-0A4B748DED8D}" v="193" dt="2024-02-02T10:15:40.730"/>
  </p1510:revLst>
</p1510:revInfo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3643" autoAdjust="0"/>
  </p:normalViewPr>
  <p:slideViewPr>
    <p:cSldViewPr snapToGrid="0">
      <p:cViewPr varScale="1">
        <p:scale>
          <a:sx n="75" d="100"/>
          <a:sy n="75" d="100"/>
        </p:scale>
        <p:origin x="90" y="402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00686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548872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1988" y="3013436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81422" y="450489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662212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3721" y="3152853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45752" y="4666759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15269" y="4837455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81730" y="3304479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863817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09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6817" y="1178136"/>
            <a:ext cx="2824877" cy="233935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1552" y="1351967"/>
            <a:ext cx="2537976" cy="2251074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5400" y="1241186"/>
            <a:ext cx="2692461" cy="238349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rket 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380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 and tab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34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756781-A599-0594-4502-A54BC85E8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199" y="2136775"/>
            <a:ext cx="10515599" cy="369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703" r:id="rId4"/>
    <p:sldLayoutId id="2147483688" r:id="rId5"/>
    <p:sldLayoutId id="2147483694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702" r:id="rId12"/>
    <p:sldLayoutId id="2147483671" r:id="rId13"/>
    <p:sldLayoutId id="2147483700" r:id="rId14"/>
    <p:sldLayoutId id="2147483701" r:id="rId15"/>
    <p:sldLayoutId id="2147483692" r:id="rId16"/>
    <p:sldLayoutId id="2147483681" r:id="rId17"/>
    <p:sldLayoutId id="2147483674" r:id="rId18"/>
    <p:sldLayoutId id="2147483675" r:id="rId19"/>
    <p:sldLayoutId id="2147483696" r:id="rId20"/>
    <p:sldLayoutId id="2147483677" r:id="rId21"/>
    <p:sldLayoutId id="2147483678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1430" y="2032000"/>
            <a:ext cx="5215128" cy="2717800"/>
          </a:xfrm>
        </p:spPr>
        <p:txBody>
          <a:bodyPr/>
          <a:lstStyle/>
          <a:p>
            <a:br>
              <a:rPr lang="en-US" altLang="zh-TW" b="1" dirty="0">
                <a:latin typeface="Microsoft JhengHei Light" panose="020B0604030504040204" pitchFamily="34" charset="-120"/>
                <a:ea typeface="Microsoft JhengHei Light" panose="020B0604030504040204" pitchFamily="34" charset="-120"/>
              </a:rPr>
            </a:br>
            <a:r>
              <a:rPr lang="en-US" altLang="zh-TW" dirty="0"/>
              <a:t>CHI 1719 </a:t>
            </a:r>
            <a:br>
              <a:rPr lang="en-US" altLang="zh-TW" dirty="0"/>
            </a:br>
            <a:r>
              <a:rPr lang="zh-TW" altLang="en-US" b="1" dirty="0">
                <a:latin typeface="Microsoft JhengHei Light" panose="020B0604030504040204" pitchFamily="34" charset="-120"/>
                <a:ea typeface="Microsoft JhengHei Light" panose="020B0604030504040204" pitchFamily="34" charset="-120"/>
              </a:rPr>
              <a:t>中國語文教學法（一）</a:t>
            </a:r>
            <a:br>
              <a:rPr lang="en-US" altLang="zh-TW" dirty="0"/>
            </a:br>
            <a:br>
              <a:rPr lang="en-US" altLang="zh-TW" dirty="0"/>
            </a:br>
            <a:br>
              <a:rPr lang="en-US" altLang="zh-TW" dirty="0"/>
            </a:br>
            <a:r>
              <a:rPr lang="zh-TW" altLang="en-US" b="1" dirty="0">
                <a:latin typeface="Microsoft JhengHei Light" panose="020B0604030504040204" pitchFamily="34" charset="-120"/>
                <a:ea typeface="Microsoft JhengHei Light" panose="020B0604030504040204" pitchFamily="34" charset="-120"/>
              </a:rPr>
              <a:t>中國語文教育學習領域國家安全教育課程框架</a:t>
            </a:r>
            <a:endParaRPr lang="en-US" b="1" dirty="0">
              <a:latin typeface="Microsoft JhengHei Light" panose="020B0604030504040204" pitchFamily="34" charset="-120"/>
              <a:ea typeface="Microsoft JhengHei Light" panose="020B0604030504040204" pitchFamily="34" charset="-120"/>
            </a:endParaRP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AFD98570-C4C6-8940-039F-02B8F181B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0" y="5346700"/>
            <a:ext cx="5215127" cy="636850"/>
          </a:xfrm>
        </p:spPr>
        <p:txBody>
          <a:bodyPr>
            <a:normAutofit/>
          </a:bodyPr>
          <a:lstStyle/>
          <a:p>
            <a:pPr algn="r"/>
            <a:r>
              <a:rPr lang="zh-TW" altLang="en-US" sz="2800" b="1" cap="all" spc="150" dirty="0">
                <a:latin typeface="Microsoft JhengHei Light" panose="020B0604030504040204" pitchFamily="34" charset="-120"/>
                <a:ea typeface="Microsoft JhengHei Light" panose="020B0604030504040204" pitchFamily="34" charset="-120"/>
                <a:cs typeface="+mj-cs"/>
              </a:rPr>
              <a:t>任教老師：黃奕</a:t>
            </a:r>
            <a:endParaRPr lang="zh-HK" altLang="en-US" sz="2800" b="1" cap="all" spc="150" dirty="0">
              <a:latin typeface="Microsoft JhengHei Light" panose="020B0604030504040204" pitchFamily="34" charset="-120"/>
              <a:ea typeface="Microsoft JhengHei Light" panose="020B0604030504040204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E0A63-A388-49B1-A04E-27CE9BD62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152771"/>
            <a:ext cx="5431971" cy="846301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目錄</a:t>
            </a:r>
            <a:endParaRPr lang="en-US" sz="4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D4A67-3A46-4F54-A12A-EAE1B53E645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0" name="文字版面配置區 19">
            <a:extLst>
              <a:ext uri="{FF2B5EF4-FFF2-40B4-BE49-F238E27FC236}">
                <a16:creationId xmlns:a16="http://schemas.microsoft.com/office/drawing/2014/main" id="{2447CC9F-11A5-85C4-6C83-3B4878D49B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0169" y="2424036"/>
            <a:ext cx="5431971" cy="336411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ea1ChtPeriod"/>
            </a:pPr>
            <a:r>
              <a:rPr lang="zh-TW" altLang="en-US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整體教學重點</a:t>
            </a:r>
          </a:p>
          <a:p>
            <a:pPr marL="342900" indent="-342900">
              <a:lnSpc>
                <a:spcPct val="200000"/>
              </a:lnSpc>
              <a:buFont typeface="+mj-ea"/>
              <a:buAutoNum type="ea1ChtPeriod"/>
            </a:pPr>
            <a:r>
              <a:rPr lang="zh-TW" altLang="en-US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學習重點</a:t>
            </a:r>
          </a:p>
          <a:p>
            <a:pPr marL="342900" indent="-342900">
              <a:lnSpc>
                <a:spcPct val="200000"/>
              </a:lnSpc>
              <a:buFont typeface="+mj-ea"/>
              <a:buAutoNum type="ea1ChtPeriod"/>
            </a:pPr>
            <a:r>
              <a:rPr lang="zh-TW" altLang="en-US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建議的學與教活動 </a:t>
            </a:r>
            <a:r>
              <a:rPr lang="en-US" altLang="zh-TW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(</a:t>
            </a:r>
            <a:r>
              <a:rPr lang="zh-TW" altLang="en-US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舉隅</a:t>
            </a:r>
            <a:r>
              <a:rPr lang="en-US" altLang="zh-TW" sz="28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)</a:t>
            </a:r>
          </a:p>
        </p:txBody>
      </p:sp>
      <p:cxnSp>
        <p:nvCxnSpPr>
          <p:cNvPr id="23" name="Straight Connector 8">
            <a:extLst>
              <a:ext uri="{FF2B5EF4-FFF2-40B4-BE49-F238E27FC236}">
                <a16:creationId xmlns:a16="http://schemas.microsoft.com/office/drawing/2014/main" id="{3C714E0D-A388-656E-6A4A-EA173939B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20169" y="3198735"/>
            <a:ext cx="3053710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8">
            <a:extLst>
              <a:ext uri="{FF2B5EF4-FFF2-40B4-BE49-F238E27FC236}">
                <a16:creationId xmlns:a16="http://schemas.microsoft.com/office/drawing/2014/main" id="{B99323D8-89E5-77B4-13C6-6AE339D55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20169" y="4176635"/>
            <a:ext cx="3762547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8">
            <a:extLst>
              <a:ext uri="{FF2B5EF4-FFF2-40B4-BE49-F238E27FC236}">
                <a16:creationId xmlns:a16="http://schemas.microsoft.com/office/drawing/2014/main" id="{C0C10C54-D08B-8DF5-4B0D-C9C3AF742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20169" y="5190194"/>
            <a:ext cx="4581255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1350" y="2571235"/>
            <a:ext cx="4179570" cy="171553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TW" altLang="en-US" sz="36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一、整體教學重點</a:t>
            </a:r>
          </a:p>
        </p:txBody>
      </p:sp>
    </p:spTree>
    <p:extLst>
      <p:ext uri="{BB962C8B-B14F-4D97-AF65-F5344CB8AC3E}">
        <p14:creationId xmlns:p14="http://schemas.microsoft.com/office/powerpoint/2010/main" val="1524897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4BC4F-3D59-464A-857E-6F155B36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74" y="251070"/>
            <a:ext cx="7239181" cy="823912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整體教學重點 </a:t>
            </a:r>
            <a:r>
              <a:rPr lang="en-US" altLang="zh-TW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-</a:t>
            </a: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 中國語文教育學習領域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1455DF-5CEC-44A2-A92D-8E901D15B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6112" y="2113850"/>
            <a:ext cx="1802058" cy="823912"/>
          </a:xfrm>
        </p:spPr>
        <p:txBody>
          <a:bodyPr/>
          <a:lstStyle/>
          <a:p>
            <a:r>
              <a:rPr lang="zh-HK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中國語文科</a:t>
            </a:r>
            <a:endParaRPr lang="en-US" altLang="zh-HK" sz="2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(</a:t>
            </a:r>
            <a:r>
              <a:rPr lang="zh-TW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中一至中六</a:t>
            </a:r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)</a:t>
            </a:r>
            <a:endParaRPr lang="en-US" sz="2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91D6145-F7F7-43DE-A16B-BF4F9607D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2192" y="4061523"/>
            <a:ext cx="10427616" cy="2388900"/>
          </a:xfrm>
        </p:spPr>
        <p:txBody>
          <a:bodyPr/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中國語文教育學習領域包含以上三個科目</a:t>
            </a:r>
            <a:endParaRPr lang="en-US" altLang="zh-TW" sz="22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中華文化是本學習領域的重要構成部分，各科課程均蘊含豐富的文化元素</a:t>
            </a:r>
            <a:endParaRPr lang="en-US" altLang="zh-TW" sz="22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2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教師可因應文化範疇的學習目標和內容，協助學⽣認識、繼承和弘揚中華⺠族優秀傳統文化</a:t>
            </a:r>
            <a:endParaRPr lang="en-US" sz="22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02F21-4E3C-469E-B11C-921423108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4E057D5-01FA-92E3-FEF0-AE1DB2EB701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166213" y="2113849"/>
            <a:ext cx="1702260" cy="823913"/>
          </a:xfrm>
        </p:spPr>
        <p:txBody>
          <a:bodyPr/>
          <a:lstStyle/>
          <a:p>
            <a:r>
              <a:rPr lang="zh-TW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普通話</a:t>
            </a:r>
            <a:r>
              <a:rPr lang="zh-HK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科</a:t>
            </a:r>
            <a:endParaRPr lang="en-US" altLang="zh-HK" sz="2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(</a:t>
            </a:r>
            <a:r>
              <a:rPr lang="zh-TW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中一至中三</a:t>
            </a:r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)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18D4BE8A-1FE9-0999-0536-2B42090A487F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590936" y="2113849"/>
            <a:ext cx="1702260" cy="823913"/>
          </a:xfrm>
        </p:spPr>
        <p:txBody>
          <a:bodyPr/>
          <a:lstStyle/>
          <a:p>
            <a:r>
              <a:rPr lang="zh-HK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中國</a:t>
            </a:r>
            <a:r>
              <a:rPr lang="zh-TW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文學</a:t>
            </a:r>
            <a:r>
              <a:rPr lang="zh-HK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科</a:t>
            </a:r>
            <a:endParaRPr lang="en-US" altLang="zh-HK" sz="2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(</a:t>
            </a:r>
            <a:r>
              <a:rPr lang="zh-TW" altLang="en-US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中四至中六</a:t>
            </a:r>
            <a:r>
              <a:rPr lang="en-US" altLang="zh-TW" sz="20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)</a:t>
            </a:r>
            <a:endParaRPr lang="en-US" sz="20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381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88B044-C125-4F21-B6E1-ECBEB9762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98F823A-E7BB-4668-930B-C119B7771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178143" y="0"/>
            <a:ext cx="2013857" cy="14151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73C4F3-0B20-4720-9910-82CE4DCE4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752114" y="0"/>
            <a:ext cx="3439886" cy="5769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標題 43">
            <a:extLst>
              <a:ext uri="{FF2B5EF4-FFF2-40B4-BE49-F238E27FC236}">
                <a16:creationId xmlns:a16="http://schemas.microsoft.com/office/drawing/2014/main" id="{702448DA-ADE8-E9F4-4809-34C31570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75" y="861932"/>
            <a:ext cx="6069689" cy="687976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整體教學重點 </a:t>
            </a:r>
            <a:r>
              <a:rPr lang="en-US" altLang="zh-TW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-</a:t>
            </a: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 學習內容</a:t>
            </a:r>
            <a:endParaRPr lang="zh-HK" altLang="en-US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graphicFrame>
        <p:nvGraphicFramePr>
          <p:cNvPr id="18" name="Table 50">
            <a:extLst>
              <a:ext uri="{FF2B5EF4-FFF2-40B4-BE49-F238E27FC236}">
                <a16:creationId xmlns:a16="http://schemas.microsoft.com/office/drawing/2014/main" id="{5A2EEBD7-6E53-C2E5-F02C-0DFBEA166A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038710"/>
              </p:ext>
            </p:extLst>
          </p:nvPr>
        </p:nvGraphicFramePr>
        <p:xfrm>
          <a:off x="814775" y="1897030"/>
          <a:ext cx="5016807" cy="3619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269">
                  <a:extLst>
                    <a:ext uri="{9D8B030D-6E8A-4147-A177-3AD203B41FA5}">
                      <a16:colId xmlns:a16="http://schemas.microsoft.com/office/drawing/2014/main" val="2987712514"/>
                    </a:ext>
                  </a:extLst>
                </a:gridCol>
                <a:gridCol w="1672269">
                  <a:extLst>
                    <a:ext uri="{9D8B030D-6E8A-4147-A177-3AD203B41FA5}">
                      <a16:colId xmlns:a16="http://schemas.microsoft.com/office/drawing/2014/main" val="1068233346"/>
                    </a:ext>
                  </a:extLst>
                </a:gridCol>
                <a:gridCol w="1672269">
                  <a:extLst>
                    <a:ext uri="{9D8B030D-6E8A-4147-A177-3AD203B41FA5}">
                      <a16:colId xmlns:a16="http://schemas.microsoft.com/office/drawing/2014/main" val="30191304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800" b="0" cap="all" spc="1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cap="all" spc="1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0" cap="all" spc="15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065677"/>
                  </a:ext>
                </a:extLst>
              </a:tr>
              <a:tr h="10844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閱讀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寫作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聆聽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860975"/>
                  </a:ext>
                </a:extLst>
              </a:tr>
              <a:tr h="10844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說話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文學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中華文化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121222"/>
                  </a:ext>
                </a:extLst>
              </a:tr>
              <a:tr h="10844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品德情意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思維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icrosoft JhengHei Light" panose="020B0304030504040204" pitchFamily="34" charset="-120"/>
                          <a:ea typeface="Microsoft JhengHei Light" panose="020B0304030504040204" pitchFamily="34" charset="-120"/>
                        </a:rPr>
                        <a:t>語文自學</a:t>
                      </a:r>
                      <a:endParaRPr lang="ru-RU" sz="2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icrosoft JhengHei Light" panose="020B0304030504040204" pitchFamily="34" charset="-120"/>
                        <a:ea typeface="Microsoft JhengHei Light" panose="020B0304030504040204" pitchFamily="34" charset="-120"/>
                      </a:endParaRPr>
                    </a:p>
                  </a:txBody>
                  <a:tcPr marL="95186" marR="95186" marT="47593" marB="4759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23171"/>
                  </a:ext>
                </a:extLst>
              </a:tr>
            </a:tbl>
          </a:graphicData>
        </a:graphic>
      </p:graphicFrame>
      <p:sp>
        <p:nvSpPr>
          <p:cNvPr id="20" name="文字方塊 19">
            <a:extLst>
              <a:ext uri="{FF2B5EF4-FFF2-40B4-BE49-F238E27FC236}">
                <a16:creationId xmlns:a16="http://schemas.microsoft.com/office/drawing/2014/main" id="{75A2B6F1-8F8B-C55E-4143-B11767EBBB72}"/>
              </a:ext>
            </a:extLst>
          </p:cNvPr>
          <p:cNvSpPr txBox="1"/>
          <p:nvPr/>
        </p:nvSpPr>
        <p:spPr>
          <a:xfrm>
            <a:off x="6498069" y="1790728"/>
            <a:ext cx="5196583" cy="1686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中國語文教育學習領域的學習內容包括以上九個學習範疇的知識、能力、興趣、態度和習慣。</a:t>
            </a:r>
            <a:endParaRPr lang="zh-HK" altLang="en-US" sz="24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5121916D-DC38-0A5F-640E-69135221FF28}"/>
              </a:ext>
            </a:extLst>
          </p:cNvPr>
          <p:cNvSpPr txBox="1"/>
          <p:nvPr/>
        </p:nvSpPr>
        <p:spPr>
          <a:xfrm>
            <a:off x="6500527" y="3639180"/>
            <a:ext cx="5466735" cy="1931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1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各範疇的學習均須配合以下兩個課程宗旨：</a:t>
            </a:r>
            <a:endParaRPr lang="en-US" altLang="zh-TW" sz="21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21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培養品德，加強對社群的責任感</a:t>
            </a:r>
            <a:endParaRPr lang="en-US" altLang="zh-TW" sz="21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21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體認中華文化，培養對國家、⺠族的感情</a:t>
            </a:r>
            <a:endParaRPr lang="zh-HK" altLang="en-US" sz="21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cxnSp>
        <p:nvCxnSpPr>
          <p:cNvPr id="23" name="Straight Connector 24">
            <a:extLst>
              <a:ext uri="{FF2B5EF4-FFF2-40B4-BE49-F238E27FC236}">
                <a16:creationId xmlns:a16="http://schemas.microsoft.com/office/drawing/2014/main" id="{7FB4A519-FEC3-D510-2B92-B0CDECB4F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162486" y="2078458"/>
            <a:ext cx="4678" cy="3376818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14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42" y="2070996"/>
            <a:ext cx="6408657" cy="3720204"/>
          </a:xfrm>
        </p:spPr>
        <p:txBody>
          <a:bodyPr>
            <a:no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透過</a:t>
            </a:r>
            <a:r>
              <a:rPr lang="zh-TW" altLang="en-US" sz="2400" b="1" u="sng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廣泛閱讀</a:t>
            </a:r>
            <a:r>
              <a:rPr lang="zh-TW" altLang="en-US" sz="24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和</a:t>
            </a:r>
            <a:r>
              <a:rPr lang="zh-TW" altLang="en-US" sz="2400" b="1" u="sng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參與各類語文活動</a:t>
            </a:r>
            <a:r>
              <a:rPr lang="zh-TW" altLang="en-US" sz="24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，學生可以積累文化知識，認識中華文化的博大精深。</a:t>
            </a:r>
            <a:endParaRPr lang="en-US" altLang="zh-TW" sz="24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TW" sz="5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學生可藉此深入了解優秀的中華傳統文化，建立文化自信，培養對國家文化的保護意識和能力。 </a:t>
            </a:r>
            <a:endParaRPr lang="en-US" sz="24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標題 43">
            <a:extLst>
              <a:ext uri="{FF2B5EF4-FFF2-40B4-BE49-F238E27FC236}">
                <a16:creationId xmlns:a16="http://schemas.microsoft.com/office/drawing/2014/main" id="{701D7C64-2721-8A38-320C-05E3DB703CB5}"/>
              </a:ext>
            </a:extLst>
          </p:cNvPr>
          <p:cNvSpPr txBox="1">
            <a:spLocks/>
          </p:cNvSpPr>
          <p:nvPr/>
        </p:nvSpPr>
        <p:spPr>
          <a:xfrm>
            <a:off x="814775" y="861932"/>
            <a:ext cx="6069689" cy="6879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整體教學重點</a:t>
            </a:r>
            <a:endParaRPr lang="zh-HK" altLang="en-US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689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5792" y="2571234"/>
            <a:ext cx="4912179" cy="171553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二</a:t>
            </a:r>
            <a:r>
              <a:rPr lang="zh-TW" altLang="en-US" sz="36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、學習重點</a:t>
            </a: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－小學</a:t>
            </a:r>
            <a:endParaRPr lang="zh-TW" altLang="en-US" sz="36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746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056" y="581281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中華文化學習範疇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84056" y="1842836"/>
            <a:ext cx="8752332" cy="451351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noProof="1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透過學習豐富的中華文化項目，認識、認同國家的文化，建立文化自信。</a:t>
            </a:r>
            <a:endParaRPr lang="en-US" altLang="zh-TW" sz="28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例如透過傳統節日、習俗、禮儀、人物故事等題材，了解並體會中國傳統風俗習慣和生活智慧，從小認識中華文化。 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透過學習名人傳記，像孔子、岳飛、詹天佑等，認識中國名人的成就及貢獻，從他們的事蹟中學習堅 毅不屈的精神及發奮上進的人生態度；培養學生的家國情懷，加強國⺠⾝份認同。</a:t>
            </a:r>
            <a:endParaRPr lang="en-US" sz="28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52A75-1CD2-44EC-9374-C83D4604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52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590425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文學學習範疇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6936" y="1851980"/>
            <a:ext cx="8940864" cy="45043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TW" altLang="en-US" sz="2400" noProof="1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透過閱讀文學作品，豐富學生的文化知識、積累文化素養，承傳中華文化的優良傳統，培養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維護文化安全的能力。 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例如學校設置古詩文單元，透過閱讀唐詩以認識中國詩歌的特點；閱讀古文以欣賞文言文的簡潔和精煉；透過朗讀及朗誦，則能體會古典詩文的情意。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學習詩文既可培養品德情意，亦可增進對中華文化的認識、認同和珍視。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52A75-1CD2-44EC-9374-C83D4604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0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632" y="61785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語言文字的學習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0632" y="1842836"/>
            <a:ext cx="8598472" cy="451351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透過學習語言文字，理解其背後的文化特質，加強學生的文化認同感。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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在中國語文科學習漢字時，可以透過漢字的構成認識中華文化的特點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︰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某些部首反映了部分的古代生活⾯貌，如從「⾙」的字顯⽰了中國先⺠以⾙殼作為貨幣的經濟形態；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很多部首與自然界的事物有關，如山、 水、日、月等顯示了中華⺠族早期農耕生活與大自然的緊密關係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52A75-1CD2-44EC-9374-C83D4604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7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48069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品德情意學習範疇</a:t>
            </a:r>
            <a:endParaRPr 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6936" y="1742252"/>
            <a:ext cx="8752332" cy="44680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透過能表現傳統美德的學習材料，培養學生的品德情操，加強對國家、⺠族的責任感。 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例如在學習與「尊重別人」有關的課題時，可以透過學習成語或經典名句，像「推己及人」、「己所不欲，勿施於人」等，讓學生在閱讀、討論、分享等活動中，明白中華傳統文化重視的觀念和精神。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52A75-1CD2-44EC-9374-C83D4604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010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5792" y="2571234"/>
            <a:ext cx="4912179" cy="171553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二</a:t>
            </a:r>
            <a:r>
              <a:rPr lang="zh-TW" altLang="en-US" sz="36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、學習重點</a:t>
            </a:r>
            <a:r>
              <a:rPr lang="zh-TW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－中學</a:t>
            </a:r>
            <a:endParaRPr lang="zh-TW" altLang="en-US" sz="3600" dirty="0"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129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DF23BB7E-F821-CFC2-1B83-91C6F85FB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48069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中華文化學習範疇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DCF62F75-EF22-946B-3F38-1FE4AB6061B7}"/>
              </a:ext>
            </a:extLst>
          </p:cNvPr>
          <p:cNvSpPr txBox="1">
            <a:spLocks/>
          </p:cNvSpPr>
          <p:nvPr/>
        </p:nvSpPr>
        <p:spPr>
          <a:xfrm>
            <a:off x="2666936" y="2025716"/>
            <a:ext cx="8752332" cy="3614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TW" altLang="en-US" sz="2400" noProof="1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透過學習材料，從物質、制度、精神三方面了解中華文化的內容。</a:t>
            </a:r>
            <a:endParaRPr lang="en-US" altLang="zh-TW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例如學校設置有關「孝」的單元，閱讀古今與「孝」 這⼀主題相關的材料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讓學生對於中國傳統的孝道觀念作感性的體認和知性的認識，探討其文化意義和人文精神，並鼓勵他們在生活中實踐出來。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922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DF23BB7E-F821-CFC2-1B83-91C6F85FB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48069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文學學習範疇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DCF62F75-EF22-946B-3F38-1FE4AB6061B7}"/>
              </a:ext>
            </a:extLst>
          </p:cNvPr>
          <p:cNvSpPr txBox="1">
            <a:spLocks/>
          </p:cNvSpPr>
          <p:nvPr/>
        </p:nvSpPr>
        <p:spPr>
          <a:xfrm>
            <a:off x="2666936" y="2025716"/>
            <a:ext cx="8752332" cy="4330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透過感受、欣賞中國古今名家名作，學習中華文化，提升文化素養。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中華文化源遠流⻑，文學作品非常豐富，作品中的文化內涵，例如儒家的入世思想、道家順應自然的主張、中國傳統的倫理道德觀念等。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在中國語文科和中國文學科，透過閱讀文學作品，豐富學生的文化知識，提升文化素養，培養維護文化安全的意識。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738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DF23BB7E-F821-CFC2-1B83-91C6F85FB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48069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語言文字的學習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DCF62F75-EF22-946B-3F38-1FE4AB6061B7}"/>
              </a:ext>
            </a:extLst>
          </p:cNvPr>
          <p:cNvSpPr txBox="1">
            <a:spLocks/>
          </p:cNvSpPr>
          <p:nvPr/>
        </p:nvSpPr>
        <p:spPr>
          <a:xfrm>
            <a:off x="2666936" y="2025716"/>
            <a:ext cx="8752332" cy="36147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透過不同形式的作品，學習詞匯、表達方式等，了解中華文化的特點。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例如朗讀不同的作品，口誦心惟，感受作品的音韻和節奏，了解中文的特點，增進對國家語言文化的認識。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例如透過閱讀介紹漢字的作品，認識漢字的特點，了解其背後的文化意義。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5442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D1BD041-3428-4D62-934F-F3FF6D36F90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DF23BB7E-F821-CFC2-1B83-91C6F85FB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36" y="480697"/>
            <a:ext cx="8421688" cy="1325563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品德情意學習範疇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DCF62F75-EF22-946B-3F38-1FE4AB6061B7}"/>
              </a:ext>
            </a:extLst>
          </p:cNvPr>
          <p:cNvSpPr txBox="1">
            <a:spLocks/>
          </p:cNvSpPr>
          <p:nvPr/>
        </p:nvSpPr>
        <p:spPr>
          <a:xfrm>
            <a:off x="2565400" y="2025716"/>
            <a:ext cx="8853868" cy="43306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透過「個人」、「親屬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師友」、「團體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世界」三個層面學習中華文化中的人倫關係、社會規範、家國觀念等。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古典詩詞中蘊含豐富的品德情意元素，反映中華文化精神。在中國語文科、中國文學科或普通話科的教學中，均可引導學生閱讀古典詩詞體會親親、仁⺠、愛物等文化精神。（例如：王維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九月九日憶山東兄弟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、杜甫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春望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、李白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望廬山瀑布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），</a:t>
            </a:r>
            <a:endParaRPr lang="en-US" sz="2400" noProof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2480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2710" y="2571235"/>
            <a:ext cx="5097018" cy="171553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TW" altLang="en-US" sz="3600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三、建議的學與教活動 </a:t>
            </a:r>
          </a:p>
        </p:txBody>
      </p:sp>
    </p:spTree>
    <p:extLst>
      <p:ext uri="{BB962C8B-B14F-4D97-AF65-F5344CB8AC3E}">
        <p14:creationId xmlns:p14="http://schemas.microsoft.com/office/powerpoint/2010/main" val="563146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6" y="-88894"/>
            <a:ext cx="5683244" cy="1371594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建議的學與教活動 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舉隅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599593"/>
            <a:ext cx="2745450" cy="5143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經典範文閱讀 </a:t>
            </a:r>
            <a:endParaRPr 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682" y="3067070"/>
            <a:ext cx="2141764" cy="514350"/>
          </a:xfrm>
        </p:spPr>
        <p:txBody>
          <a:bodyPr/>
          <a:lstStyle/>
          <a:p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廣泛閱讀</a:t>
            </a:r>
            <a:endParaRPr 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4E21C-7534-4FB5-9709-F7D1A11034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39900" y="4515477"/>
            <a:ext cx="2504682" cy="514350"/>
          </a:xfrm>
        </p:spPr>
        <p:txBody>
          <a:bodyPr/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文化專題探討</a:t>
            </a:r>
            <a:endParaRPr 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9593" y="1488621"/>
            <a:ext cx="6351281" cy="101084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學生透過閱讀、瀏覽經典範文相關網頁和短片、匯報、分享、評述、寫作等學習活動，積累文化知識，認識中華文化特質。</a:t>
            </a:r>
            <a:endParaRPr lang="en-US" altLang="zh-HK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01021" y="2928457"/>
            <a:ext cx="6006291" cy="1010842"/>
          </a:xfrm>
        </p:spPr>
        <p:txBody>
          <a:bodyPr>
            <a:noAutofit/>
          </a:bodyPr>
          <a:lstStyle/>
          <a:p>
            <a:pPr algn="just"/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中國語文課程建議的參考書籍目錄，其中包括文化類的書籍。通過廣泛閱讀，讓學生對中華文化有更全面的認識。</a:t>
            </a:r>
            <a:endParaRPr 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75204" y="4353300"/>
            <a:ext cx="5816381" cy="1589048"/>
          </a:xfrm>
        </p:spPr>
        <p:txBody>
          <a:bodyPr>
            <a:noAutofit/>
          </a:bodyPr>
          <a:lstStyle/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小學：設置學習單元（如飲食、節日），透過閱讀、討論等學習活動， 讓學生認識中華文化的特質。 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中學：設置專題研習，讓學生閱讀與文化相關的作品，探討其中蘊含的文化內涵及人文精神，認識中華文化。 </a:t>
            </a:r>
            <a:endParaRPr 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984D70-BD95-4E1F-9725-902B5D74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14" name="Straight Connector 8">
            <a:extLst>
              <a:ext uri="{FF2B5EF4-FFF2-40B4-BE49-F238E27FC236}">
                <a16:creationId xmlns:a16="http://schemas.microsoft.com/office/drawing/2014/main" id="{2EF20FED-33D2-FC8A-4529-5AD5E874A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1988" y="953957"/>
            <a:ext cx="500481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Graphic 61">
            <a:extLst>
              <a:ext uri="{FF2B5EF4-FFF2-40B4-BE49-F238E27FC236}">
                <a16:creationId xmlns:a16="http://schemas.microsoft.com/office/drawing/2014/main" id="{E7F985C2-C18C-F448-E8E9-721588045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622" y="439607"/>
            <a:ext cx="529190" cy="514350"/>
          </a:xfrm>
          <a:custGeom>
            <a:avLst/>
            <a:gdLst>
              <a:gd name="connsiteX0" fmla="*/ 625766 w 1590050"/>
              <a:gd name="connsiteY0" fmla="*/ 178826 h 1315433"/>
              <a:gd name="connsiteX1" fmla="*/ 284934 w 1590050"/>
              <a:gd name="connsiteY1" fmla="*/ 458195 h 1315433"/>
              <a:gd name="connsiteX2" fmla="*/ 236288 w 1590050"/>
              <a:gd name="connsiteY2" fmla="*/ 498087 h 1315433"/>
              <a:gd name="connsiteX3" fmla="*/ 70217 w 1590050"/>
              <a:gd name="connsiteY3" fmla="*/ 843983 h 1315433"/>
              <a:gd name="connsiteX4" fmla="*/ 651339 w 1590050"/>
              <a:gd name="connsiteY4" fmla="*/ 1315434 h 1315433"/>
              <a:gd name="connsiteX5" fmla="*/ 1079209 w 1590050"/>
              <a:gd name="connsiteY5" fmla="*/ 1264350 h 1315433"/>
              <a:gd name="connsiteX6" fmla="*/ 1430420 w 1590050"/>
              <a:gd name="connsiteY6" fmla="*/ 957844 h 1315433"/>
              <a:gd name="connsiteX7" fmla="*/ 1590051 w 1590050"/>
              <a:gd name="connsiteY7" fmla="*/ 536415 h 1315433"/>
              <a:gd name="connsiteX8" fmla="*/ 1277105 w 1590050"/>
              <a:gd name="connsiteY8" fmla="*/ 312883 h 1315433"/>
              <a:gd name="connsiteX9" fmla="*/ 913138 w 1590050"/>
              <a:gd name="connsiteY9" fmla="*/ 134119 h 1315433"/>
              <a:gd name="connsiteX10" fmla="*/ 536415 w 1590050"/>
              <a:gd name="connsiteY10" fmla="*/ 83035 h 1315433"/>
              <a:gd name="connsiteX11" fmla="*/ 191581 w 1590050"/>
              <a:gd name="connsiteY11" fmla="*/ 843983 h 1315433"/>
              <a:gd name="connsiteX12" fmla="*/ 146875 w 1590050"/>
              <a:gd name="connsiteY12" fmla="*/ 1149426 h 1315433"/>
              <a:gd name="connsiteX13" fmla="*/ 1245217 w 1590050"/>
              <a:gd name="connsiteY13" fmla="*/ 1289923 h 1315433"/>
              <a:gd name="connsiteX14" fmla="*/ 1519771 w 1590050"/>
              <a:gd name="connsiteY14" fmla="*/ 344834 h 1315433"/>
              <a:gd name="connsiteX15" fmla="*/ 798214 w 1590050"/>
              <a:gd name="connsiteY15" fmla="*/ 223532 h 1315433"/>
              <a:gd name="connsiteX16" fmla="*/ 0 w 1590050"/>
              <a:gd name="connsiteY16" fmla="*/ 699235 h 1315433"/>
              <a:gd name="connsiteX17" fmla="*/ 434247 w 1590050"/>
              <a:gd name="connsiteY17" fmla="*/ 1315434 h 1315433"/>
              <a:gd name="connsiteX18" fmla="*/ 1468686 w 1590050"/>
              <a:gd name="connsiteY18" fmla="*/ 1091964 h 1315433"/>
              <a:gd name="connsiteX19" fmla="*/ 1155804 w 1590050"/>
              <a:gd name="connsiteY19" fmla="*/ 0 h 1315433"/>
              <a:gd name="connsiteX0" fmla="*/ 625766 w 1590051"/>
              <a:gd name="connsiteY0" fmla="*/ 178826 h 1315434"/>
              <a:gd name="connsiteX1" fmla="*/ 284934 w 1590051"/>
              <a:gd name="connsiteY1" fmla="*/ 458195 h 1315434"/>
              <a:gd name="connsiteX2" fmla="*/ 236288 w 1590051"/>
              <a:gd name="connsiteY2" fmla="*/ 498087 h 1315434"/>
              <a:gd name="connsiteX3" fmla="*/ 70217 w 1590051"/>
              <a:gd name="connsiteY3" fmla="*/ 843983 h 1315434"/>
              <a:gd name="connsiteX4" fmla="*/ 651339 w 1590051"/>
              <a:gd name="connsiteY4" fmla="*/ 1315434 h 1315434"/>
              <a:gd name="connsiteX5" fmla="*/ 1079209 w 1590051"/>
              <a:gd name="connsiteY5" fmla="*/ 1264350 h 1315434"/>
              <a:gd name="connsiteX6" fmla="*/ 1430420 w 1590051"/>
              <a:gd name="connsiteY6" fmla="*/ 957844 h 1315434"/>
              <a:gd name="connsiteX7" fmla="*/ 1590051 w 1590051"/>
              <a:gd name="connsiteY7" fmla="*/ 536415 h 1315434"/>
              <a:gd name="connsiteX8" fmla="*/ 1277105 w 1590051"/>
              <a:gd name="connsiteY8" fmla="*/ 312883 h 1315434"/>
              <a:gd name="connsiteX9" fmla="*/ 913138 w 1590051"/>
              <a:gd name="connsiteY9" fmla="*/ 134119 h 1315434"/>
              <a:gd name="connsiteX10" fmla="*/ 536415 w 1590051"/>
              <a:gd name="connsiteY10" fmla="*/ 83035 h 1315434"/>
              <a:gd name="connsiteX11" fmla="*/ 290641 w 1590051"/>
              <a:gd name="connsiteY11" fmla="*/ 661103 h 1315434"/>
              <a:gd name="connsiteX12" fmla="*/ 146875 w 1590051"/>
              <a:gd name="connsiteY12" fmla="*/ 1149426 h 1315434"/>
              <a:gd name="connsiteX13" fmla="*/ 1245217 w 1590051"/>
              <a:gd name="connsiteY13" fmla="*/ 1289923 h 1315434"/>
              <a:gd name="connsiteX14" fmla="*/ 1519771 w 1590051"/>
              <a:gd name="connsiteY14" fmla="*/ 344834 h 1315434"/>
              <a:gd name="connsiteX15" fmla="*/ 798214 w 1590051"/>
              <a:gd name="connsiteY15" fmla="*/ 223532 h 1315434"/>
              <a:gd name="connsiteX16" fmla="*/ 0 w 1590051"/>
              <a:gd name="connsiteY16" fmla="*/ 699235 h 1315434"/>
              <a:gd name="connsiteX17" fmla="*/ 434247 w 1590051"/>
              <a:gd name="connsiteY17" fmla="*/ 1315434 h 1315434"/>
              <a:gd name="connsiteX18" fmla="*/ 1468686 w 1590051"/>
              <a:gd name="connsiteY18" fmla="*/ 1091964 h 1315434"/>
              <a:gd name="connsiteX19" fmla="*/ 1155804 w 1590051"/>
              <a:gd name="connsiteY19" fmla="*/ 0 h 1315434"/>
              <a:gd name="connsiteX20" fmla="*/ 625766 w 1590051"/>
              <a:gd name="connsiteY20" fmla="*/ 178826 h 1315434"/>
              <a:gd name="connsiteX0" fmla="*/ 625766 w 1590051"/>
              <a:gd name="connsiteY0" fmla="*/ 178826 h 1315434"/>
              <a:gd name="connsiteX1" fmla="*/ 284934 w 1590051"/>
              <a:gd name="connsiteY1" fmla="*/ 458195 h 1315434"/>
              <a:gd name="connsiteX2" fmla="*/ 236288 w 1590051"/>
              <a:gd name="connsiteY2" fmla="*/ 498087 h 1315434"/>
              <a:gd name="connsiteX3" fmla="*/ 70217 w 1590051"/>
              <a:gd name="connsiteY3" fmla="*/ 843983 h 1315434"/>
              <a:gd name="connsiteX4" fmla="*/ 651339 w 1590051"/>
              <a:gd name="connsiteY4" fmla="*/ 1315434 h 1315434"/>
              <a:gd name="connsiteX5" fmla="*/ 1079209 w 1590051"/>
              <a:gd name="connsiteY5" fmla="*/ 1264350 h 1315434"/>
              <a:gd name="connsiteX6" fmla="*/ 1430420 w 1590051"/>
              <a:gd name="connsiteY6" fmla="*/ 957844 h 1315434"/>
              <a:gd name="connsiteX7" fmla="*/ 1590051 w 1590051"/>
              <a:gd name="connsiteY7" fmla="*/ 536415 h 1315434"/>
              <a:gd name="connsiteX8" fmla="*/ 1277105 w 1590051"/>
              <a:gd name="connsiteY8" fmla="*/ 312883 h 1315434"/>
              <a:gd name="connsiteX9" fmla="*/ 913138 w 1590051"/>
              <a:gd name="connsiteY9" fmla="*/ 134119 h 1315434"/>
              <a:gd name="connsiteX10" fmla="*/ 536415 w 1590051"/>
              <a:gd name="connsiteY10" fmla="*/ 83035 h 1315434"/>
              <a:gd name="connsiteX11" fmla="*/ 290641 w 1590051"/>
              <a:gd name="connsiteY11" fmla="*/ 661103 h 1315434"/>
              <a:gd name="connsiteX12" fmla="*/ 344995 w 1590051"/>
              <a:gd name="connsiteY12" fmla="*/ 1019886 h 1315434"/>
              <a:gd name="connsiteX13" fmla="*/ 1245217 w 1590051"/>
              <a:gd name="connsiteY13" fmla="*/ 1289923 h 1315434"/>
              <a:gd name="connsiteX14" fmla="*/ 1519771 w 1590051"/>
              <a:gd name="connsiteY14" fmla="*/ 344834 h 1315434"/>
              <a:gd name="connsiteX15" fmla="*/ 798214 w 1590051"/>
              <a:gd name="connsiteY15" fmla="*/ 223532 h 1315434"/>
              <a:gd name="connsiteX16" fmla="*/ 0 w 1590051"/>
              <a:gd name="connsiteY16" fmla="*/ 699235 h 1315434"/>
              <a:gd name="connsiteX17" fmla="*/ 434247 w 1590051"/>
              <a:gd name="connsiteY17" fmla="*/ 1315434 h 1315434"/>
              <a:gd name="connsiteX18" fmla="*/ 1468686 w 1590051"/>
              <a:gd name="connsiteY18" fmla="*/ 1091964 h 1315434"/>
              <a:gd name="connsiteX19" fmla="*/ 1155804 w 1590051"/>
              <a:gd name="connsiteY19" fmla="*/ 0 h 1315434"/>
              <a:gd name="connsiteX20" fmla="*/ 625766 w 1590051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360203 w 1519834"/>
              <a:gd name="connsiteY6" fmla="*/ 95784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727997 w 1519834"/>
              <a:gd name="connsiteY15" fmla="*/ 22353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360203 w 1519834"/>
              <a:gd name="connsiteY6" fmla="*/ 95784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253523 w 1519834"/>
              <a:gd name="connsiteY6" fmla="*/ 91212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253523 w 1519834"/>
              <a:gd name="connsiteY6" fmla="*/ 91212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428949 w 1519834"/>
              <a:gd name="connsiteY18" fmla="*/ 9395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45914"/>
              <a:gd name="connsiteX1" fmla="*/ 214717 w 1519834"/>
              <a:gd name="connsiteY1" fmla="*/ 458195 h 1345914"/>
              <a:gd name="connsiteX2" fmla="*/ 166071 w 1519834"/>
              <a:gd name="connsiteY2" fmla="*/ 498087 h 1345914"/>
              <a:gd name="connsiteX3" fmla="*/ 0 w 1519834"/>
              <a:gd name="connsiteY3" fmla="*/ 843983 h 1345914"/>
              <a:gd name="connsiteX4" fmla="*/ 741142 w 1519834"/>
              <a:gd name="connsiteY4" fmla="*/ 1345914 h 1345914"/>
              <a:gd name="connsiteX5" fmla="*/ 1008992 w 1519834"/>
              <a:gd name="connsiteY5" fmla="*/ 1264350 h 1345914"/>
              <a:gd name="connsiteX6" fmla="*/ 1253523 w 1519834"/>
              <a:gd name="connsiteY6" fmla="*/ 912124 h 1345914"/>
              <a:gd name="connsiteX7" fmla="*/ 1519834 w 1519834"/>
              <a:gd name="connsiteY7" fmla="*/ 536415 h 1345914"/>
              <a:gd name="connsiteX8" fmla="*/ 1206888 w 1519834"/>
              <a:gd name="connsiteY8" fmla="*/ 312883 h 1345914"/>
              <a:gd name="connsiteX9" fmla="*/ 842921 w 1519834"/>
              <a:gd name="connsiteY9" fmla="*/ 134119 h 1345914"/>
              <a:gd name="connsiteX10" fmla="*/ 466198 w 1519834"/>
              <a:gd name="connsiteY10" fmla="*/ 83035 h 1345914"/>
              <a:gd name="connsiteX11" fmla="*/ 220424 w 1519834"/>
              <a:gd name="connsiteY11" fmla="*/ 661103 h 1345914"/>
              <a:gd name="connsiteX12" fmla="*/ 274778 w 1519834"/>
              <a:gd name="connsiteY12" fmla="*/ 1019886 h 1345914"/>
              <a:gd name="connsiteX13" fmla="*/ 1175000 w 1519834"/>
              <a:gd name="connsiteY13" fmla="*/ 1289923 h 1345914"/>
              <a:gd name="connsiteX14" fmla="*/ 1449554 w 1519834"/>
              <a:gd name="connsiteY14" fmla="*/ 344834 h 1345914"/>
              <a:gd name="connsiteX15" fmla="*/ 331757 w 1519834"/>
              <a:gd name="connsiteY15" fmla="*/ 162572 h 1345914"/>
              <a:gd name="connsiteX16" fmla="*/ 105043 w 1519834"/>
              <a:gd name="connsiteY16" fmla="*/ 722095 h 1345914"/>
              <a:gd name="connsiteX17" fmla="*/ 364030 w 1519834"/>
              <a:gd name="connsiteY17" fmla="*/ 1315434 h 1345914"/>
              <a:gd name="connsiteX18" fmla="*/ 1428949 w 1519834"/>
              <a:gd name="connsiteY18" fmla="*/ 939564 h 1345914"/>
              <a:gd name="connsiteX19" fmla="*/ 1085587 w 1519834"/>
              <a:gd name="connsiteY19" fmla="*/ 0 h 1345914"/>
              <a:gd name="connsiteX20" fmla="*/ 555549 w 1519834"/>
              <a:gd name="connsiteY20" fmla="*/ 178826 h 1345914"/>
              <a:gd name="connsiteX0" fmla="*/ 555549 w 1519834"/>
              <a:gd name="connsiteY0" fmla="*/ 178826 h 1345914"/>
              <a:gd name="connsiteX1" fmla="*/ 214717 w 1519834"/>
              <a:gd name="connsiteY1" fmla="*/ 458195 h 1345914"/>
              <a:gd name="connsiteX2" fmla="*/ 166071 w 1519834"/>
              <a:gd name="connsiteY2" fmla="*/ 498087 h 1345914"/>
              <a:gd name="connsiteX3" fmla="*/ 0 w 1519834"/>
              <a:gd name="connsiteY3" fmla="*/ 843983 h 1345914"/>
              <a:gd name="connsiteX4" fmla="*/ 741142 w 1519834"/>
              <a:gd name="connsiteY4" fmla="*/ 1345914 h 1345914"/>
              <a:gd name="connsiteX5" fmla="*/ 1008992 w 1519834"/>
              <a:gd name="connsiteY5" fmla="*/ 1264350 h 1345914"/>
              <a:gd name="connsiteX6" fmla="*/ 1253523 w 1519834"/>
              <a:gd name="connsiteY6" fmla="*/ 912124 h 1345914"/>
              <a:gd name="connsiteX7" fmla="*/ 1519834 w 1519834"/>
              <a:gd name="connsiteY7" fmla="*/ 536415 h 1345914"/>
              <a:gd name="connsiteX8" fmla="*/ 1206888 w 1519834"/>
              <a:gd name="connsiteY8" fmla="*/ 312883 h 1345914"/>
              <a:gd name="connsiteX9" fmla="*/ 842921 w 1519834"/>
              <a:gd name="connsiteY9" fmla="*/ 134119 h 1345914"/>
              <a:gd name="connsiteX10" fmla="*/ 466198 w 1519834"/>
              <a:gd name="connsiteY10" fmla="*/ 83035 h 1345914"/>
              <a:gd name="connsiteX11" fmla="*/ 220424 w 1519834"/>
              <a:gd name="connsiteY11" fmla="*/ 661103 h 1345914"/>
              <a:gd name="connsiteX12" fmla="*/ 274778 w 1519834"/>
              <a:gd name="connsiteY12" fmla="*/ 1019886 h 1345914"/>
              <a:gd name="connsiteX13" fmla="*/ 1175000 w 1519834"/>
              <a:gd name="connsiteY13" fmla="*/ 1289923 h 1345914"/>
              <a:gd name="connsiteX14" fmla="*/ 1449554 w 1519834"/>
              <a:gd name="connsiteY14" fmla="*/ 344834 h 1345914"/>
              <a:gd name="connsiteX15" fmla="*/ 331757 w 1519834"/>
              <a:gd name="connsiteY15" fmla="*/ 162572 h 1345914"/>
              <a:gd name="connsiteX16" fmla="*/ 105043 w 1519834"/>
              <a:gd name="connsiteY16" fmla="*/ 722095 h 1345914"/>
              <a:gd name="connsiteX17" fmla="*/ 356410 w 1519834"/>
              <a:gd name="connsiteY17" fmla="*/ 1246854 h 1345914"/>
              <a:gd name="connsiteX18" fmla="*/ 1428949 w 1519834"/>
              <a:gd name="connsiteY18" fmla="*/ 939564 h 1345914"/>
              <a:gd name="connsiteX19" fmla="*/ 1085587 w 1519834"/>
              <a:gd name="connsiteY19" fmla="*/ 0 h 1345914"/>
              <a:gd name="connsiteX20" fmla="*/ 555549 w 1519834"/>
              <a:gd name="connsiteY20" fmla="*/ 178826 h 1345914"/>
              <a:gd name="connsiteX0" fmla="*/ 555549 w 1519834"/>
              <a:gd name="connsiteY0" fmla="*/ 95791 h 1262879"/>
              <a:gd name="connsiteX1" fmla="*/ 214717 w 1519834"/>
              <a:gd name="connsiteY1" fmla="*/ 375160 h 1262879"/>
              <a:gd name="connsiteX2" fmla="*/ 166071 w 1519834"/>
              <a:gd name="connsiteY2" fmla="*/ 415052 h 1262879"/>
              <a:gd name="connsiteX3" fmla="*/ 0 w 1519834"/>
              <a:gd name="connsiteY3" fmla="*/ 760948 h 1262879"/>
              <a:gd name="connsiteX4" fmla="*/ 741142 w 1519834"/>
              <a:gd name="connsiteY4" fmla="*/ 1262879 h 1262879"/>
              <a:gd name="connsiteX5" fmla="*/ 1008992 w 1519834"/>
              <a:gd name="connsiteY5" fmla="*/ 1181315 h 1262879"/>
              <a:gd name="connsiteX6" fmla="*/ 1253523 w 1519834"/>
              <a:gd name="connsiteY6" fmla="*/ 829089 h 1262879"/>
              <a:gd name="connsiteX7" fmla="*/ 1519834 w 1519834"/>
              <a:gd name="connsiteY7" fmla="*/ 453380 h 1262879"/>
              <a:gd name="connsiteX8" fmla="*/ 1206888 w 1519834"/>
              <a:gd name="connsiteY8" fmla="*/ 229848 h 1262879"/>
              <a:gd name="connsiteX9" fmla="*/ 842921 w 1519834"/>
              <a:gd name="connsiteY9" fmla="*/ 51084 h 1262879"/>
              <a:gd name="connsiteX10" fmla="*/ 466198 w 1519834"/>
              <a:gd name="connsiteY10" fmla="*/ 0 h 1262879"/>
              <a:gd name="connsiteX11" fmla="*/ 220424 w 1519834"/>
              <a:gd name="connsiteY11" fmla="*/ 578068 h 1262879"/>
              <a:gd name="connsiteX12" fmla="*/ 274778 w 1519834"/>
              <a:gd name="connsiteY12" fmla="*/ 936851 h 1262879"/>
              <a:gd name="connsiteX13" fmla="*/ 1175000 w 1519834"/>
              <a:gd name="connsiteY13" fmla="*/ 1206888 h 1262879"/>
              <a:gd name="connsiteX14" fmla="*/ 1449554 w 1519834"/>
              <a:gd name="connsiteY14" fmla="*/ 261799 h 1262879"/>
              <a:gd name="connsiteX15" fmla="*/ 331757 w 1519834"/>
              <a:gd name="connsiteY15" fmla="*/ 79537 h 1262879"/>
              <a:gd name="connsiteX16" fmla="*/ 105043 w 1519834"/>
              <a:gd name="connsiteY16" fmla="*/ 639060 h 1262879"/>
              <a:gd name="connsiteX17" fmla="*/ 356410 w 1519834"/>
              <a:gd name="connsiteY17" fmla="*/ 1163819 h 1262879"/>
              <a:gd name="connsiteX18" fmla="*/ 1428949 w 1519834"/>
              <a:gd name="connsiteY18" fmla="*/ 856529 h 1262879"/>
              <a:gd name="connsiteX19" fmla="*/ 1055107 w 1519834"/>
              <a:gd name="connsiteY19" fmla="*/ 61745 h 1262879"/>
              <a:gd name="connsiteX20" fmla="*/ 555549 w 1519834"/>
              <a:gd name="connsiteY20" fmla="*/ 95791 h 1262879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428949 w 1519834"/>
              <a:gd name="connsiteY18" fmla="*/ 856529 h 1268594"/>
              <a:gd name="connsiteX19" fmla="*/ 1055107 w 1519834"/>
              <a:gd name="connsiteY19" fmla="*/ 61745 h 1268594"/>
              <a:gd name="connsiteX20" fmla="*/ 555549 w 1519834"/>
              <a:gd name="connsiteY20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055107 w 1519834"/>
              <a:gd name="connsiteY19" fmla="*/ 61745 h 1268594"/>
              <a:gd name="connsiteX20" fmla="*/ 555549 w 1519834"/>
              <a:gd name="connsiteY20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203699 w 1519834"/>
              <a:gd name="connsiteY19" fmla="*/ 489226 h 1268594"/>
              <a:gd name="connsiteX20" fmla="*/ 1055107 w 1519834"/>
              <a:gd name="connsiteY20" fmla="*/ 61745 h 1268594"/>
              <a:gd name="connsiteX21" fmla="*/ 555549 w 1519834"/>
              <a:gd name="connsiteY21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489449 w 1519834"/>
              <a:gd name="connsiteY19" fmla="*/ 641626 h 1268594"/>
              <a:gd name="connsiteX20" fmla="*/ 1055107 w 1519834"/>
              <a:gd name="connsiteY20" fmla="*/ 61745 h 1268594"/>
              <a:gd name="connsiteX21" fmla="*/ 555549 w 1519834"/>
              <a:gd name="connsiteY21" fmla="*/ 95791 h 126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9834" h="1268594">
                <a:moveTo>
                  <a:pt x="555549" y="95791"/>
                </a:moveTo>
                <a:lnTo>
                  <a:pt x="214717" y="375160"/>
                </a:lnTo>
                <a:lnTo>
                  <a:pt x="166071" y="415052"/>
                </a:lnTo>
                <a:lnTo>
                  <a:pt x="0" y="760948"/>
                </a:lnTo>
                <a:lnTo>
                  <a:pt x="741142" y="1262879"/>
                </a:lnTo>
                <a:lnTo>
                  <a:pt x="1008992" y="1181315"/>
                </a:lnTo>
                <a:lnTo>
                  <a:pt x="1253523" y="829089"/>
                </a:lnTo>
                <a:lnTo>
                  <a:pt x="1519834" y="453380"/>
                </a:lnTo>
                <a:lnTo>
                  <a:pt x="1206888" y="229848"/>
                </a:lnTo>
                <a:lnTo>
                  <a:pt x="842921" y="51084"/>
                </a:lnTo>
                <a:lnTo>
                  <a:pt x="466198" y="0"/>
                </a:lnTo>
                <a:lnTo>
                  <a:pt x="220424" y="578068"/>
                </a:lnTo>
                <a:lnTo>
                  <a:pt x="274778" y="936851"/>
                </a:lnTo>
                <a:lnTo>
                  <a:pt x="1175000" y="1206888"/>
                </a:lnTo>
                <a:lnTo>
                  <a:pt x="1449554" y="261799"/>
                </a:lnTo>
                <a:lnTo>
                  <a:pt x="331757" y="79537"/>
                </a:lnTo>
                <a:lnTo>
                  <a:pt x="105043" y="639060"/>
                </a:lnTo>
                <a:lnTo>
                  <a:pt x="489760" y="1268594"/>
                </a:lnTo>
                <a:lnTo>
                  <a:pt x="1371799" y="989879"/>
                </a:lnTo>
                <a:lnTo>
                  <a:pt x="1489449" y="641626"/>
                </a:lnTo>
                <a:lnTo>
                  <a:pt x="1055107" y="61745"/>
                </a:lnTo>
                <a:lnTo>
                  <a:pt x="555549" y="95791"/>
                </a:lnTo>
                <a:close/>
              </a:path>
            </a:pathLst>
          </a:custGeom>
          <a:noFill/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40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1F757B0-401E-C3AE-CFBB-79C5DF6360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318" y="1548872"/>
            <a:ext cx="2607582" cy="514350"/>
          </a:xfrm>
        </p:spPr>
        <p:txBody>
          <a:bodyPr/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內地交流活動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BC62EF9-3C15-6DC7-ACCB-9A6038465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1812" y="3026885"/>
            <a:ext cx="2507812" cy="514350"/>
          </a:xfrm>
        </p:spPr>
        <p:txBody>
          <a:bodyPr/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跨科協作活動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CA0FE15-8D41-5385-83BA-8279D39421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61348" y="4504898"/>
            <a:ext cx="2507811" cy="514350"/>
          </a:xfrm>
        </p:spPr>
        <p:txBody>
          <a:bodyPr/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各類語文活動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BAFA082C-AE7B-6F73-3D44-77F96803A2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1535" y="1385058"/>
            <a:ext cx="5812313" cy="1010842"/>
          </a:xfrm>
        </p:spPr>
        <p:txBody>
          <a:bodyPr>
            <a:noAutofit/>
          </a:bodyPr>
          <a:lstStyle/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例如舉辦文學文化之旅，到內地參觀、考察，結合相關作品的閱讀，感受作者的思想感情，體會作品的文化內涵。</a:t>
            </a:r>
            <a:endParaRPr lang="zh-HK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版面配置區 6">
            <a:extLst>
              <a:ext uri="{FF2B5EF4-FFF2-40B4-BE49-F238E27FC236}">
                <a16:creationId xmlns:a16="http://schemas.microsoft.com/office/drawing/2014/main" id="{A35D258B-CC66-952D-C068-1B42D4359A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50221" y="2944978"/>
            <a:ext cx="5812313" cy="1010842"/>
          </a:xfrm>
        </p:spPr>
        <p:txBody>
          <a:bodyPr>
            <a:normAutofit/>
          </a:bodyPr>
          <a:lstStyle/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各項活動均可考慮跨科協作，例如與視藝科、歷史科合作，帶學生參觀美術館、博物館等。 </a:t>
            </a:r>
            <a:endParaRPr lang="zh-HK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ED6076AA-ED08-CE2A-312E-4345FF2510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81995" y="4504898"/>
            <a:ext cx="5539095" cy="1010842"/>
          </a:xfrm>
        </p:spPr>
        <p:txBody>
          <a:bodyPr>
            <a:noAutofit/>
          </a:bodyPr>
          <a:lstStyle/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增加學生在語文、歷史、文化學習的經驗，有助提升學習興趣，增進對中華文化的深入了解，例如讓學生參加「詩情畫意」古詩書籤設計比賽、經典名句學習活動和比賽、普通話講故事比賽等。</a:t>
            </a:r>
            <a:endParaRPr lang="zh-HK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DC175A89-39A4-BEFD-864B-E2763933B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E5C8C51-1322-D1BB-F221-48DBA5D5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257" y="0"/>
            <a:ext cx="5812312" cy="1059627"/>
          </a:xfrm>
        </p:spPr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建議的學與教活動 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舉隅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cxnSp>
        <p:nvCxnSpPr>
          <p:cNvPr id="13" name="Straight Connector 8">
            <a:extLst>
              <a:ext uri="{FF2B5EF4-FFF2-40B4-BE49-F238E27FC236}">
                <a16:creationId xmlns:a16="http://schemas.microsoft.com/office/drawing/2014/main" id="{81926BEA-2271-E3C6-317C-ECD347212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1988" y="953957"/>
            <a:ext cx="500481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Graphic 61">
            <a:extLst>
              <a:ext uri="{FF2B5EF4-FFF2-40B4-BE49-F238E27FC236}">
                <a16:creationId xmlns:a16="http://schemas.microsoft.com/office/drawing/2014/main" id="{B263007B-1093-A67D-CCCD-06E1154A7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622" y="439607"/>
            <a:ext cx="529190" cy="514350"/>
          </a:xfrm>
          <a:custGeom>
            <a:avLst/>
            <a:gdLst>
              <a:gd name="connsiteX0" fmla="*/ 625766 w 1590050"/>
              <a:gd name="connsiteY0" fmla="*/ 178826 h 1315433"/>
              <a:gd name="connsiteX1" fmla="*/ 284934 w 1590050"/>
              <a:gd name="connsiteY1" fmla="*/ 458195 h 1315433"/>
              <a:gd name="connsiteX2" fmla="*/ 236288 w 1590050"/>
              <a:gd name="connsiteY2" fmla="*/ 498087 h 1315433"/>
              <a:gd name="connsiteX3" fmla="*/ 70217 w 1590050"/>
              <a:gd name="connsiteY3" fmla="*/ 843983 h 1315433"/>
              <a:gd name="connsiteX4" fmla="*/ 651339 w 1590050"/>
              <a:gd name="connsiteY4" fmla="*/ 1315434 h 1315433"/>
              <a:gd name="connsiteX5" fmla="*/ 1079209 w 1590050"/>
              <a:gd name="connsiteY5" fmla="*/ 1264350 h 1315433"/>
              <a:gd name="connsiteX6" fmla="*/ 1430420 w 1590050"/>
              <a:gd name="connsiteY6" fmla="*/ 957844 h 1315433"/>
              <a:gd name="connsiteX7" fmla="*/ 1590051 w 1590050"/>
              <a:gd name="connsiteY7" fmla="*/ 536415 h 1315433"/>
              <a:gd name="connsiteX8" fmla="*/ 1277105 w 1590050"/>
              <a:gd name="connsiteY8" fmla="*/ 312883 h 1315433"/>
              <a:gd name="connsiteX9" fmla="*/ 913138 w 1590050"/>
              <a:gd name="connsiteY9" fmla="*/ 134119 h 1315433"/>
              <a:gd name="connsiteX10" fmla="*/ 536415 w 1590050"/>
              <a:gd name="connsiteY10" fmla="*/ 83035 h 1315433"/>
              <a:gd name="connsiteX11" fmla="*/ 191581 w 1590050"/>
              <a:gd name="connsiteY11" fmla="*/ 843983 h 1315433"/>
              <a:gd name="connsiteX12" fmla="*/ 146875 w 1590050"/>
              <a:gd name="connsiteY12" fmla="*/ 1149426 h 1315433"/>
              <a:gd name="connsiteX13" fmla="*/ 1245217 w 1590050"/>
              <a:gd name="connsiteY13" fmla="*/ 1289923 h 1315433"/>
              <a:gd name="connsiteX14" fmla="*/ 1519771 w 1590050"/>
              <a:gd name="connsiteY14" fmla="*/ 344834 h 1315433"/>
              <a:gd name="connsiteX15" fmla="*/ 798214 w 1590050"/>
              <a:gd name="connsiteY15" fmla="*/ 223532 h 1315433"/>
              <a:gd name="connsiteX16" fmla="*/ 0 w 1590050"/>
              <a:gd name="connsiteY16" fmla="*/ 699235 h 1315433"/>
              <a:gd name="connsiteX17" fmla="*/ 434247 w 1590050"/>
              <a:gd name="connsiteY17" fmla="*/ 1315434 h 1315433"/>
              <a:gd name="connsiteX18" fmla="*/ 1468686 w 1590050"/>
              <a:gd name="connsiteY18" fmla="*/ 1091964 h 1315433"/>
              <a:gd name="connsiteX19" fmla="*/ 1155804 w 1590050"/>
              <a:gd name="connsiteY19" fmla="*/ 0 h 1315433"/>
              <a:gd name="connsiteX0" fmla="*/ 625766 w 1590051"/>
              <a:gd name="connsiteY0" fmla="*/ 178826 h 1315434"/>
              <a:gd name="connsiteX1" fmla="*/ 284934 w 1590051"/>
              <a:gd name="connsiteY1" fmla="*/ 458195 h 1315434"/>
              <a:gd name="connsiteX2" fmla="*/ 236288 w 1590051"/>
              <a:gd name="connsiteY2" fmla="*/ 498087 h 1315434"/>
              <a:gd name="connsiteX3" fmla="*/ 70217 w 1590051"/>
              <a:gd name="connsiteY3" fmla="*/ 843983 h 1315434"/>
              <a:gd name="connsiteX4" fmla="*/ 651339 w 1590051"/>
              <a:gd name="connsiteY4" fmla="*/ 1315434 h 1315434"/>
              <a:gd name="connsiteX5" fmla="*/ 1079209 w 1590051"/>
              <a:gd name="connsiteY5" fmla="*/ 1264350 h 1315434"/>
              <a:gd name="connsiteX6" fmla="*/ 1430420 w 1590051"/>
              <a:gd name="connsiteY6" fmla="*/ 957844 h 1315434"/>
              <a:gd name="connsiteX7" fmla="*/ 1590051 w 1590051"/>
              <a:gd name="connsiteY7" fmla="*/ 536415 h 1315434"/>
              <a:gd name="connsiteX8" fmla="*/ 1277105 w 1590051"/>
              <a:gd name="connsiteY8" fmla="*/ 312883 h 1315434"/>
              <a:gd name="connsiteX9" fmla="*/ 913138 w 1590051"/>
              <a:gd name="connsiteY9" fmla="*/ 134119 h 1315434"/>
              <a:gd name="connsiteX10" fmla="*/ 536415 w 1590051"/>
              <a:gd name="connsiteY10" fmla="*/ 83035 h 1315434"/>
              <a:gd name="connsiteX11" fmla="*/ 290641 w 1590051"/>
              <a:gd name="connsiteY11" fmla="*/ 661103 h 1315434"/>
              <a:gd name="connsiteX12" fmla="*/ 146875 w 1590051"/>
              <a:gd name="connsiteY12" fmla="*/ 1149426 h 1315434"/>
              <a:gd name="connsiteX13" fmla="*/ 1245217 w 1590051"/>
              <a:gd name="connsiteY13" fmla="*/ 1289923 h 1315434"/>
              <a:gd name="connsiteX14" fmla="*/ 1519771 w 1590051"/>
              <a:gd name="connsiteY14" fmla="*/ 344834 h 1315434"/>
              <a:gd name="connsiteX15" fmla="*/ 798214 w 1590051"/>
              <a:gd name="connsiteY15" fmla="*/ 223532 h 1315434"/>
              <a:gd name="connsiteX16" fmla="*/ 0 w 1590051"/>
              <a:gd name="connsiteY16" fmla="*/ 699235 h 1315434"/>
              <a:gd name="connsiteX17" fmla="*/ 434247 w 1590051"/>
              <a:gd name="connsiteY17" fmla="*/ 1315434 h 1315434"/>
              <a:gd name="connsiteX18" fmla="*/ 1468686 w 1590051"/>
              <a:gd name="connsiteY18" fmla="*/ 1091964 h 1315434"/>
              <a:gd name="connsiteX19" fmla="*/ 1155804 w 1590051"/>
              <a:gd name="connsiteY19" fmla="*/ 0 h 1315434"/>
              <a:gd name="connsiteX20" fmla="*/ 625766 w 1590051"/>
              <a:gd name="connsiteY20" fmla="*/ 178826 h 1315434"/>
              <a:gd name="connsiteX0" fmla="*/ 625766 w 1590051"/>
              <a:gd name="connsiteY0" fmla="*/ 178826 h 1315434"/>
              <a:gd name="connsiteX1" fmla="*/ 284934 w 1590051"/>
              <a:gd name="connsiteY1" fmla="*/ 458195 h 1315434"/>
              <a:gd name="connsiteX2" fmla="*/ 236288 w 1590051"/>
              <a:gd name="connsiteY2" fmla="*/ 498087 h 1315434"/>
              <a:gd name="connsiteX3" fmla="*/ 70217 w 1590051"/>
              <a:gd name="connsiteY3" fmla="*/ 843983 h 1315434"/>
              <a:gd name="connsiteX4" fmla="*/ 651339 w 1590051"/>
              <a:gd name="connsiteY4" fmla="*/ 1315434 h 1315434"/>
              <a:gd name="connsiteX5" fmla="*/ 1079209 w 1590051"/>
              <a:gd name="connsiteY5" fmla="*/ 1264350 h 1315434"/>
              <a:gd name="connsiteX6" fmla="*/ 1430420 w 1590051"/>
              <a:gd name="connsiteY6" fmla="*/ 957844 h 1315434"/>
              <a:gd name="connsiteX7" fmla="*/ 1590051 w 1590051"/>
              <a:gd name="connsiteY7" fmla="*/ 536415 h 1315434"/>
              <a:gd name="connsiteX8" fmla="*/ 1277105 w 1590051"/>
              <a:gd name="connsiteY8" fmla="*/ 312883 h 1315434"/>
              <a:gd name="connsiteX9" fmla="*/ 913138 w 1590051"/>
              <a:gd name="connsiteY9" fmla="*/ 134119 h 1315434"/>
              <a:gd name="connsiteX10" fmla="*/ 536415 w 1590051"/>
              <a:gd name="connsiteY10" fmla="*/ 83035 h 1315434"/>
              <a:gd name="connsiteX11" fmla="*/ 290641 w 1590051"/>
              <a:gd name="connsiteY11" fmla="*/ 661103 h 1315434"/>
              <a:gd name="connsiteX12" fmla="*/ 344995 w 1590051"/>
              <a:gd name="connsiteY12" fmla="*/ 1019886 h 1315434"/>
              <a:gd name="connsiteX13" fmla="*/ 1245217 w 1590051"/>
              <a:gd name="connsiteY13" fmla="*/ 1289923 h 1315434"/>
              <a:gd name="connsiteX14" fmla="*/ 1519771 w 1590051"/>
              <a:gd name="connsiteY14" fmla="*/ 344834 h 1315434"/>
              <a:gd name="connsiteX15" fmla="*/ 798214 w 1590051"/>
              <a:gd name="connsiteY15" fmla="*/ 223532 h 1315434"/>
              <a:gd name="connsiteX16" fmla="*/ 0 w 1590051"/>
              <a:gd name="connsiteY16" fmla="*/ 699235 h 1315434"/>
              <a:gd name="connsiteX17" fmla="*/ 434247 w 1590051"/>
              <a:gd name="connsiteY17" fmla="*/ 1315434 h 1315434"/>
              <a:gd name="connsiteX18" fmla="*/ 1468686 w 1590051"/>
              <a:gd name="connsiteY18" fmla="*/ 1091964 h 1315434"/>
              <a:gd name="connsiteX19" fmla="*/ 1155804 w 1590051"/>
              <a:gd name="connsiteY19" fmla="*/ 0 h 1315434"/>
              <a:gd name="connsiteX20" fmla="*/ 625766 w 1590051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360203 w 1519834"/>
              <a:gd name="connsiteY6" fmla="*/ 95784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727997 w 1519834"/>
              <a:gd name="connsiteY15" fmla="*/ 22353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360203 w 1519834"/>
              <a:gd name="connsiteY6" fmla="*/ 95784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253523 w 1519834"/>
              <a:gd name="connsiteY6" fmla="*/ 91212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398469 w 1519834"/>
              <a:gd name="connsiteY18" fmla="*/ 10919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15434"/>
              <a:gd name="connsiteX1" fmla="*/ 214717 w 1519834"/>
              <a:gd name="connsiteY1" fmla="*/ 458195 h 1315434"/>
              <a:gd name="connsiteX2" fmla="*/ 166071 w 1519834"/>
              <a:gd name="connsiteY2" fmla="*/ 498087 h 1315434"/>
              <a:gd name="connsiteX3" fmla="*/ 0 w 1519834"/>
              <a:gd name="connsiteY3" fmla="*/ 843983 h 1315434"/>
              <a:gd name="connsiteX4" fmla="*/ 581122 w 1519834"/>
              <a:gd name="connsiteY4" fmla="*/ 1315434 h 1315434"/>
              <a:gd name="connsiteX5" fmla="*/ 1008992 w 1519834"/>
              <a:gd name="connsiteY5" fmla="*/ 1264350 h 1315434"/>
              <a:gd name="connsiteX6" fmla="*/ 1253523 w 1519834"/>
              <a:gd name="connsiteY6" fmla="*/ 912124 h 1315434"/>
              <a:gd name="connsiteX7" fmla="*/ 1519834 w 1519834"/>
              <a:gd name="connsiteY7" fmla="*/ 536415 h 1315434"/>
              <a:gd name="connsiteX8" fmla="*/ 1206888 w 1519834"/>
              <a:gd name="connsiteY8" fmla="*/ 312883 h 1315434"/>
              <a:gd name="connsiteX9" fmla="*/ 842921 w 1519834"/>
              <a:gd name="connsiteY9" fmla="*/ 134119 h 1315434"/>
              <a:gd name="connsiteX10" fmla="*/ 466198 w 1519834"/>
              <a:gd name="connsiteY10" fmla="*/ 83035 h 1315434"/>
              <a:gd name="connsiteX11" fmla="*/ 220424 w 1519834"/>
              <a:gd name="connsiteY11" fmla="*/ 661103 h 1315434"/>
              <a:gd name="connsiteX12" fmla="*/ 274778 w 1519834"/>
              <a:gd name="connsiteY12" fmla="*/ 1019886 h 1315434"/>
              <a:gd name="connsiteX13" fmla="*/ 1175000 w 1519834"/>
              <a:gd name="connsiteY13" fmla="*/ 1289923 h 1315434"/>
              <a:gd name="connsiteX14" fmla="*/ 1449554 w 1519834"/>
              <a:gd name="connsiteY14" fmla="*/ 344834 h 1315434"/>
              <a:gd name="connsiteX15" fmla="*/ 331757 w 1519834"/>
              <a:gd name="connsiteY15" fmla="*/ 162572 h 1315434"/>
              <a:gd name="connsiteX16" fmla="*/ 105043 w 1519834"/>
              <a:gd name="connsiteY16" fmla="*/ 722095 h 1315434"/>
              <a:gd name="connsiteX17" fmla="*/ 364030 w 1519834"/>
              <a:gd name="connsiteY17" fmla="*/ 1315434 h 1315434"/>
              <a:gd name="connsiteX18" fmla="*/ 1428949 w 1519834"/>
              <a:gd name="connsiteY18" fmla="*/ 939564 h 1315434"/>
              <a:gd name="connsiteX19" fmla="*/ 1085587 w 1519834"/>
              <a:gd name="connsiteY19" fmla="*/ 0 h 1315434"/>
              <a:gd name="connsiteX20" fmla="*/ 555549 w 1519834"/>
              <a:gd name="connsiteY20" fmla="*/ 178826 h 1315434"/>
              <a:gd name="connsiteX0" fmla="*/ 555549 w 1519834"/>
              <a:gd name="connsiteY0" fmla="*/ 178826 h 1345914"/>
              <a:gd name="connsiteX1" fmla="*/ 214717 w 1519834"/>
              <a:gd name="connsiteY1" fmla="*/ 458195 h 1345914"/>
              <a:gd name="connsiteX2" fmla="*/ 166071 w 1519834"/>
              <a:gd name="connsiteY2" fmla="*/ 498087 h 1345914"/>
              <a:gd name="connsiteX3" fmla="*/ 0 w 1519834"/>
              <a:gd name="connsiteY3" fmla="*/ 843983 h 1345914"/>
              <a:gd name="connsiteX4" fmla="*/ 741142 w 1519834"/>
              <a:gd name="connsiteY4" fmla="*/ 1345914 h 1345914"/>
              <a:gd name="connsiteX5" fmla="*/ 1008992 w 1519834"/>
              <a:gd name="connsiteY5" fmla="*/ 1264350 h 1345914"/>
              <a:gd name="connsiteX6" fmla="*/ 1253523 w 1519834"/>
              <a:gd name="connsiteY6" fmla="*/ 912124 h 1345914"/>
              <a:gd name="connsiteX7" fmla="*/ 1519834 w 1519834"/>
              <a:gd name="connsiteY7" fmla="*/ 536415 h 1345914"/>
              <a:gd name="connsiteX8" fmla="*/ 1206888 w 1519834"/>
              <a:gd name="connsiteY8" fmla="*/ 312883 h 1345914"/>
              <a:gd name="connsiteX9" fmla="*/ 842921 w 1519834"/>
              <a:gd name="connsiteY9" fmla="*/ 134119 h 1345914"/>
              <a:gd name="connsiteX10" fmla="*/ 466198 w 1519834"/>
              <a:gd name="connsiteY10" fmla="*/ 83035 h 1345914"/>
              <a:gd name="connsiteX11" fmla="*/ 220424 w 1519834"/>
              <a:gd name="connsiteY11" fmla="*/ 661103 h 1345914"/>
              <a:gd name="connsiteX12" fmla="*/ 274778 w 1519834"/>
              <a:gd name="connsiteY12" fmla="*/ 1019886 h 1345914"/>
              <a:gd name="connsiteX13" fmla="*/ 1175000 w 1519834"/>
              <a:gd name="connsiteY13" fmla="*/ 1289923 h 1345914"/>
              <a:gd name="connsiteX14" fmla="*/ 1449554 w 1519834"/>
              <a:gd name="connsiteY14" fmla="*/ 344834 h 1345914"/>
              <a:gd name="connsiteX15" fmla="*/ 331757 w 1519834"/>
              <a:gd name="connsiteY15" fmla="*/ 162572 h 1345914"/>
              <a:gd name="connsiteX16" fmla="*/ 105043 w 1519834"/>
              <a:gd name="connsiteY16" fmla="*/ 722095 h 1345914"/>
              <a:gd name="connsiteX17" fmla="*/ 364030 w 1519834"/>
              <a:gd name="connsiteY17" fmla="*/ 1315434 h 1345914"/>
              <a:gd name="connsiteX18" fmla="*/ 1428949 w 1519834"/>
              <a:gd name="connsiteY18" fmla="*/ 939564 h 1345914"/>
              <a:gd name="connsiteX19" fmla="*/ 1085587 w 1519834"/>
              <a:gd name="connsiteY19" fmla="*/ 0 h 1345914"/>
              <a:gd name="connsiteX20" fmla="*/ 555549 w 1519834"/>
              <a:gd name="connsiteY20" fmla="*/ 178826 h 1345914"/>
              <a:gd name="connsiteX0" fmla="*/ 555549 w 1519834"/>
              <a:gd name="connsiteY0" fmla="*/ 178826 h 1345914"/>
              <a:gd name="connsiteX1" fmla="*/ 214717 w 1519834"/>
              <a:gd name="connsiteY1" fmla="*/ 458195 h 1345914"/>
              <a:gd name="connsiteX2" fmla="*/ 166071 w 1519834"/>
              <a:gd name="connsiteY2" fmla="*/ 498087 h 1345914"/>
              <a:gd name="connsiteX3" fmla="*/ 0 w 1519834"/>
              <a:gd name="connsiteY3" fmla="*/ 843983 h 1345914"/>
              <a:gd name="connsiteX4" fmla="*/ 741142 w 1519834"/>
              <a:gd name="connsiteY4" fmla="*/ 1345914 h 1345914"/>
              <a:gd name="connsiteX5" fmla="*/ 1008992 w 1519834"/>
              <a:gd name="connsiteY5" fmla="*/ 1264350 h 1345914"/>
              <a:gd name="connsiteX6" fmla="*/ 1253523 w 1519834"/>
              <a:gd name="connsiteY6" fmla="*/ 912124 h 1345914"/>
              <a:gd name="connsiteX7" fmla="*/ 1519834 w 1519834"/>
              <a:gd name="connsiteY7" fmla="*/ 536415 h 1345914"/>
              <a:gd name="connsiteX8" fmla="*/ 1206888 w 1519834"/>
              <a:gd name="connsiteY8" fmla="*/ 312883 h 1345914"/>
              <a:gd name="connsiteX9" fmla="*/ 842921 w 1519834"/>
              <a:gd name="connsiteY9" fmla="*/ 134119 h 1345914"/>
              <a:gd name="connsiteX10" fmla="*/ 466198 w 1519834"/>
              <a:gd name="connsiteY10" fmla="*/ 83035 h 1345914"/>
              <a:gd name="connsiteX11" fmla="*/ 220424 w 1519834"/>
              <a:gd name="connsiteY11" fmla="*/ 661103 h 1345914"/>
              <a:gd name="connsiteX12" fmla="*/ 274778 w 1519834"/>
              <a:gd name="connsiteY12" fmla="*/ 1019886 h 1345914"/>
              <a:gd name="connsiteX13" fmla="*/ 1175000 w 1519834"/>
              <a:gd name="connsiteY13" fmla="*/ 1289923 h 1345914"/>
              <a:gd name="connsiteX14" fmla="*/ 1449554 w 1519834"/>
              <a:gd name="connsiteY14" fmla="*/ 344834 h 1345914"/>
              <a:gd name="connsiteX15" fmla="*/ 331757 w 1519834"/>
              <a:gd name="connsiteY15" fmla="*/ 162572 h 1345914"/>
              <a:gd name="connsiteX16" fmla="*/ 105043 w 1519834"/>
              <a:gd name="connsiteY16" fmla="*/ 722095 h 1345914"/>
              <a:gd name="connsiteX17" fmla="*/ 356410 w 1519834"/>
              <a:gd name="connsiteY17" fmla="*/ 1246854 h 1345914"/>
              <a:gd name="connsiteX18" fmla="*/ 1428949 w 1519834"/>
              <a:gd name="connsiteY18" fmla="*/ 939564 h 1345914"/>
              <a:gd name="connsiteX19" fmla="*/ 1085587 w 1519834"/>
              <a:gd name="connsiteY19" fmla="*/ 0 h 1345914"/>
              <a:gd name="connsiteX20" fmla="*/ 555549 w 1519834"/>
              <a:gd name="connsiteY20" fmla="*/ 178826 h 1345914"/>
              <a:gd name="connsiteX0" fmla="*/ 555549 w 1519834"/>
              <a:gd name="connsiteY0" fmla="*/ 95791 h 1262879"/>
              <a:gd name="connsiteX1" fmla="*/ 214717 w 1519834"/>
              <a:gd name="connsiteY1" fmla="*/ 375160 h 1262879"/>
              <a:gd name="connsiteX2" fmla="*/ 166071 w 1519834"/>
              <a:gd name="connsiteY2" fmla="*/ 415052 h 1262879"/>
              <a:gd name="connsiteX3" fmla="*/ 0 w 1519834"/>
              <a:gd name="connsiteY3" fmla="*/ 760948 h 1262879"/>
              <a:gd name="connsiteX4" fmla="*/ 741142 w 1519834"/>
              <a:gd name="connsiteY4" fmla="*/ 1262879 h 1262879"/>
              <a:gd name="connsiteX5" fmla="*/ 1008992 w 1519834"/>
              <a:gd name="connsiteY5" fmla="*/ 1181315 h 1262879"/>
              <a:gd name="connsiteX6" fmla="*/ 1253523 w 1519834"/>
              <a:gd name="connsiteY6" fmla="*/ 829089 h 1262879"/>
              <a:gd name="connsiteX7" fmla="*/ 1519834 w 1519834"/>
              <a:gd name="connsiteY7" fmla="*/ 453380 h 1262879"/>
              <a:gd name="connsiteX8" fmla="*/ 1206888 w 1519834"/>
              <a:gd name="connsiteY8" fmla="*/ 229848 h 1262879"/>
              <a:gd name="connsiteX9" fmla="*/ 842921 w 1519834"/>
              <a:gd name="connsiteY9" fmla="*/ 51084 h 1262879"/>
              <a:gd name="connsiteX10" fmla="*/ 466198 w 1519834"/>
              <a:gd name="connsiteY10" fmla="*/ 0 h 1262879"/>
              <a:gd name="connsiteX11" fmla="*/ 220424 w 1519834"/>
              <a:gd name="connsiteY11" fmla="*/ 578068 h 1262879"/>
              <a:gd name="connsiteX12" fmla="*/ 274778 w 1519834"/>
              <a:gd name="connsiteY12" fmla="*/ 936851 h 1262879"/>
              <a:gd name="connsiteX13" fmla="*/ 1175000 w 1519834"/>
              <a:gd name="connsiteY13" fmla="*/ 1206888 h 1262879"/>
              <a:gd name="connsiteX14" fmla="*/ 1449554 w 1519834"/>
              <a:gd name="connsiteY14" fmla="*/ 261799 h 1262879"/>
              <a:gd name="connsiteX15" fmla="*/ 331757 w 1519834"/>
              <a:gd name="connsiteY15" fmla="*/ 79537 h 1262879"/>
              <a:gd name="connsiteX16" fmla="*/ 105043 w 1519834"/>
              <a:gd name="connsiteY16" fmla="*/ 639060 h 1262879"/>
              <a:gd name="connsiteX17" fmla="*/ 356410 w 1519834"/>
              <a:gd name="connsiteY17" fmla="*/ 1163819 h 1262879"/>
              <a:gd name="connsiteX18" fmla="*/ 1428949 w 1519834"/>
              <a:gd name="connsiteY18" fmla="*/ 856529 h 1262879"/>
              <a:gd name="connsiteX19" fmla="*/ 1055107 w 1519834"/>
              <a:gd name="connsiteY19" fmla="*/ 61745 h 1262879"/>
              <a:gd name="connsiteX20" fmla="*/ 555549 w 1519834"/>
              <a:gd name="connsiteY20" fmla="*/ 95791 h 1262879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428949 w 1519834"/>
              <a:gd name="connsiteY18" fmla="*/ 856529 h 1268594"/>
              <a:gd name="connsiteX19" fmla="*/ 1055107 w 1519834"/>
              <a:gd name="connsiteY19" fmla="*/ 61745 h 1268594"/>
              <a:gd name="connsiteX20" fmla="*/ 555549 w 1519834"/>
              <a:gd name="connsiteY20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055107 w 1519834"/>
              <a:gd name="connsiteY19" fmla="*/ 61745 h 1268594"/>
              <a:gd name="connsiteX20" fmla="*/ 555549 w 1519834"/>
              <a:gd name="connsiteY20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203699 w 1519834"/>
              <a:gd name="connsiteY19" fmla="*/ 489226 h 1268594"/>
              <a:gd name="connsiteX20" fmla="*/ 1055107 w 1519834"/>
              <a:gd name="connsiteY20" fmla="*/ 61745 h 1268594"/>
              <a:gd name="connsiteX21" fmla="*/ 555549 w 1519834"/>
              <a:gd name="connsiteY21" fmla="*/ 95791 h 1268594"/>
              <a:gd name="connsiteX0" fmla="*/ 555549 w 1519834"/>
              <a:gd name="connsiteY0" fmla="*/ 95791 h 1268594"/>
              <a:gd name="connsiteX1" fmla="*/ 214717 w 1519834"/>
              <a:gd name="connsiteY1" fmla="*/ 375160 h 1268594"/>
              <a:gd name="connsiteX2" fmla="*/ 166071 w 1519834"/>
              <a:gd name="connsiteY2" fmla="*/ 415052 h 1268594"/>
              <a:gd name="connsiteX3" fmla="*/ 0 w 1519834"/>
              <a:gd name="connsiteY3" fmla="*/ 760948 h 1268594"/>
              <a:gd name="connsiteX4" fmla="*/ 741142 w 1519834"/>
              <a:gd name="connsiteY4" fmla="*/ 1262879 h 1268594"/>
              <a:gd name="connsiteX5" fmla="*/ 1008992 w 1519834"/>
              <a:gd name="connsiteY5" fmla="*/ 1181315 h 1268594"/>
              <a:gd name="connsiteX6" fmla="*/ 1253523 w 1519834"/>
              <a:gd name="connsiteY6" fmla="*/ 829089 h 1268594"/>
              <a:gd name="connsiteX7" fmla="*/ 1519834 w 1519834"/>
              <a:gd name="connsiteY7" fmla="*/ 453380 h 1268594"/>
              <a:gd name="connsiteX8" fmla="*/ 1206888 w 1519834"/>
              <a:gd name="connsiteY8" fmla="*/ 229848 h 1268594"/>
              <a:gd name="connsiteX9" fmla="*/ 842921 w 1519834"/>
              <a:gd name="connsiteY9" fmla="*/ 51084 h 1268594"/>
              <a:gd name="connsiteX10" fmla="*/ 466198 w 1519834"/>
              <a:gd name="connsiteY10" fmla="*/ 0 h 1268594"/>
              <a:gd name="connsiteX11" fmla="*/ 220424 w 1519834"/>
              <a:gd name="connsiteY11" fmla="*/ 578068 h 1268594"/>
              <a:gd name="connsiteX12" fmla="*/ 274778 w 1519834"/>
              <a:gd name="connsiteY12" fmla="*/ 936851 h 1268594"/>
              <a:gd name="connsiteX13" fmla="*/ 1175000 w 1519834"/>
              <a:gd name="connsiteY13" fmla="*/ 1206888 h 1268594"/>
              <a:gd name="connsiteX14" fmla="*/ 1449554 w 1519834"/>
              <a:gd name="connsiteY14" fmla="*/ 261799 h 1268594"/>
              <a:gd name="connsiteX15" fmla="*/ 331757 w 1519834"/>
              <a:gd name="connsiteY15" fmla="*/ 79537 h 1268594"/>
              <a:gd name="connsiteX16" fmla="*/ 105043 w 1519834"/>
              <a:gd name="connsiteY16" fmla="*/ 639060 h 1268594"/>
              <a:gd name="connsiteX17" fmla="*/ 489760 w 1519834"/>
              <a:gd name="connsiteY17" fmla="*/ 1268594 h 1268594"/>
              <a:gd name="connsiteX18" fmla="*/ 1371799 w 1519834"/>
              <a:gd name="connsiteY18" fmla="*/ 989879 h 1268594"/>
              <a:gd name="connsiteX19" fmla="*/ 1489449 w 1519834"/>
              <a:gd name="connsiteY19" fmla="*/ 641626 h 1268594"/>
              <a:gd name="connsiteX20" fmla="*/ 1055107 w 1519834"/>
              <a:gd name="connsiteY20" fmla="*/ 61745 h 1268594"/>
              <a:gd name="connsiteX21" fmla="*/ 555549 w 1519834"/>
              <a:gd name="connsiteY21" fmla="*/ 95791 h 126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9834" h="1268594">
                <a:moveTo>
                  <a:pt x="555549" y="95791"/>
                </a:moveTo>
                <a:lnTo>
                  <a:pt x="214717" y="375160"/>
                </a:lnTo>
                <a:lnTo>
                  <a:pt x="166071" y="415052"/>
                </a:lnTo>
                <a:lnTo>
                  <a:pt x="0" y="760948"/>
                </a:lnTo>
                <a:lnTo>
                  <a:pt x="741142" y="1262879"/>
                </a:lnTo>
                <a:lnTo>
                  <a:pt x="1008992" y="1181315"/>
                </a:lnTo>
                <a:lnTo>
                  <a:pt x="1253523" y="829089"/>
                </a:lnTo>
                <a:lnTo>
                  <a:pt x="1519834" y="453380"/>
                </a:lnTo>
                <a:lnTo>
                  <a:pt x="1206888" y="229848"/>
                </a:lnTo>
                <a:lnTo>
                  <a:pt x="842921" y="51084"/>
                </a:lnTo>
                <a:lnTo>
                  <a:pt x="466198" y="0"/>
                </a:lnTo>
                <a:lnTo>
                  <a:pt x="220424" y="578068"/>
                </a:lnTo>
                <a:lnTo>
                  <a:pt x="274778" y="936851"/>
                </a:lnTo>
                <a:lnTo>
                  <a:pt x="1175000" y="1206888"/>
                </a:lnTo>
                <a:lnTo>
                  <a:pt x="1449554" y="261799"/>
                </a:lnTo>
                <a:lnTo>
                  <a:pt x="331757" y="79537"/>
                </a:lnTo>
                <a:lnTo>
                  <a:pt x="105043" y="639060"/>
                </a:lnTo>
                <a:lnTo>
                  <a:pt x="489760" y="1268594"/>
                </a:lnTo>
                <a:lnTo>
                  <a:pt x="1371799" y="989879"/>
                </a:lnTo>
                <a:lnTo>
                  <a:pt x="1489449" y="641626"/>
                </a:lnTo>
                <a:lnTo>
                  <a:pt x="1055107" y="61745"/>
                </a:lnTo>
                <a:lnTo>
                  <a:pt x="555549" y="95791"/>
                </a:lnTo>
                <a:close/>
              </a:path>
            </a:pathLst>
          </a:custGeom>
          <a:noFill/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87194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180624 Minimalist light sales pitch_Win32_v3" id="{6E94D4DF-24E6-4758-8701-2C20AC2BF2DD}" vid="{D9C778EE-A573-4D68-89BA-A3DB5F810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1845F9-C5F4-4AA5-BA9E-EC2182E9148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C8B084D-D430-4822-B3CB-DEADB2E7A5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BFCE94-6EC9-4D8E-89B6-C22DE7AD70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1308</Words>
  <Application>Microsoft Office PowerPoint</Application>
  <PresentationFormat>寬螢幕</PresentationFormat>
  <Paragraphs>100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Microsoft JhengHei Light</vt:lpstr>
      <vt:lpstr>微軟正黑體</vt:lpstr>
      <vt:lpstr>Arial</vt:lpstr>
      <vt:lpstr>Calibri</vt:lpstr>
      <vt:lpstr>Tenorite</vt:lpstr>
      <vt:lpstr>Wingdings</vt:lpstr>
      <vt:lpstr>Monoline</vt:lpstr>
      <vt:lpstr> CHI 1719  中國語文教學法（一）   中國語文教育學習領域國家安全教育課程框架</vt:lpstr>
      <vt:lpstr>目錄</vt:lpstr>
      <vt:lpstr>一、整體教學重點</vt:lpstr>
      <vt:lpstr>整體教學重點 - 中國語文教育學習領域</vt:lpstr>
      <vt:lpstr>整體教學重點 - 學習內容</vt:lpstr>
      <vt:lpstr>PowerPoint 簡報</vt:lpstr>
      <vt:lpstr>二、學習重點－小學</vt:lpstr>
      <vt:lpstr>中華文化學習範疇</vt:lpstr>
      <vt:lpstr>文學學習範疇</vt:lpstr>
      <vt:lpstr>語言文字的學習</vt:lpstr>
      <vt:lpstr>品德情意學習範疇</vt:lpstr>
      <vt:lpstr>二、學習重點－中學</vt:lpstr>
      <vt:lpstr>中華文化學習範疇</vt:lpstr>
      <vt:lpstr>文學學習範疇</vt:lpstr>
      <vt:lpstr>語言文字的學習</vt:lpstr>
      <vt:lpstr>品德情意學習範疇</vt:lpstr>
      <vt:lpstr>三、建議的學與教活動 </vt:lpstr>
      <vt:lpstr>建議的學與教活動 (舉隅)</vt:lpstr>
      <vt:lpstr>建議的學與教活動 (舉隅)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2023-07-24T01:11:48Z</dcterms:created>
  <dcterms:modified xsi:type="dcterms:W3CDTF">2024-02-02T10:18:03Z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